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5"/>
  </p:notesMasterIdLst>
  <p:sldIdLst>
    <p:sldId id="256" r:id="rId2"/>
    <p:sldId id="300" r:id="rId3"/>
    <p:sldId id="350" r:id="rId4"/>
    <p:sldId id="271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313" r:id="rId27"/>
    <p:sldId id="314" r:id="rId28"/>
    <p:sldId id="315" r:id="rId29"/>
    <p:sldId id="316" r:id="rId30"/>
    <p:sldId id="317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301" r:id="rId44"/>
    <p:sldId id="304" r:id="rId45"/>
    <p:sldId id="318" r:id="rId46"/>
    <p:sldId id="352" r:id="rId47"/>
    <p:sldId id="353" r:id="rId48"/>
    <p:sldId id="354" r:id="rId49"/>
    <p:sldId id="302" r:id="rId50"/>
    <p:sldId id="336" r:id="rId51"/>
    <p:sldId id="351" r:id="rId52"/>
    <p:sldId id="337" r:id="rId53"/>
    <p:sldId id="349" r:id="rId54"/>
    <p:sldId id="338" r:id="rId55"/>
    <p:sldId id="320" r:id="rId56"/>
    <p:sldId id="339" r:id="rId57"/>
    <p:sldId id="321" r:id="rId58"/>
    <p:sldId id="340" r:id="rId59"/>
    <p:sldId id="322" r:id="rId60"/>
    <p:sldId id="341" r:id="rId61"/>
    <p:sldId id="323" r:id="rId62"/>
    <p:sldId id="342" r:id="rId63"/>
    <p:sldId id="325" r:id="rId64"/>
    <p:sldId id="343" r:id="rId65"/>
    <p:sldId id="326" r:id="rId66"/>
    <p:sldId id="344" r:id="rId67"/>
    <p:sldId id="327" r:id="rId68"/>
    <p:sldId id="345" r:id="rId69"/>
    <p:sldId id="328" r:id="rId70"/>
    <p:sldId id="346" r:id="rId71"/>
    <p:sldId id="324" r:id="rId72"/>
    <p:sldId id="347" r:id="rId73"/>
    <p:sldId id="329" r:id="rId7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492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C1B67A7-42FB-47AE-B872-660BEFE0409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5C37C5DB-FFA1-4539-9819-64F6651BB9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283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89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94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111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891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347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010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134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01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6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15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6D59B-E5E4-479C-B127-4487C909EA1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61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6D59B-E5E4-479C-B127-4487C909EA12}" type="datetimeFigureOut">
              <a:rPr lang="en-GB" smtClean="0"/>
              <a:t>18/09/2016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ACAFF-E730-45E2-BC65-ACDAA72C03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863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Squaring the Rectangle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68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774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2084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874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0449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631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527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8748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8119241" y="6243145"/>
            <a:ext cx="898635" cy="380159"/>
          </a:xfrm>
          <a:prstGeom prst="ellipse">
            <a:avLst/>
          </a:prstGeom>
          <a:solidFill>
            <a:srgbClr val="FEFEB0"/>
          </a:solidFill>
          <a:ln>
            <a:solidFill>
              <a:srgbClr val="FEFE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08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39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462331" y="1427687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06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23586" y="4012442"/>
            <a:ext cx="181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Rectangle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87932" y="1558120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Square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3899" y="682388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35001" y="3994198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51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271259" y="104554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8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66539" y="75893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75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779931" y="445031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814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425083" y="15842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88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29291" y="-7359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166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660795" y="-21007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872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60539" y="-27831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39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78395" y="-33290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63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09899" y="-33290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11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18827" y="-305609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10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25401" y="3994198"/>
            <a:ext cx="472239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Given a rectangle such as this how would you construct the square of the same area?</a:t>
            </a:r>
          </a:p>
          <a:p>
            <a:endParaRPr lang="en-GB" sz="2000" dirty="0">
              <a:latin typeface="Comic Sans MS" panose="030F0702030302020204" pitchFamily="66" charset="0"/>
            </a:endParaRPr>
          </a:p>
          <a:p>
            <a:r>
              <a:rPr lang="en-GB" sz="2000" dirty="0" smtClean="0">
                <a:latin typeface="Comic Sans MS" panose="030F0702030302020204" pitchFamily="66" charset="0"/>
              </a:rPr>
              <a:t>Keep watching to get some clues!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334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55051" y="-27831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2" name="Oval 1"/>
          <p:cNvSpPr/>
          <p:nvPr/>
        </p:nvSpPr>
        <p:spPr>
          <a:xfrm>
            <a:off x="8119241" y="6243145"/>
            <a:ext cx="898635" cy="380159"/>
          </a:xfrm>
          <a:prstGeom prst="ellipse">
            <a:avLst/>
          </a:prstGeom>
          <a:solidFill>
            <a:srgbClr val="FEFEB0"/>
          </a:solidFill>
          <a:ln>
            <a:solidFill>
              <a:srgbClr val="FEFE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303401" y="3994198"/>
            <a:ext cx="34976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Focus on the black dot.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64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303401" y="3994198"/>
            <a:ext cx="34976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A trace on the black dot might help.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590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462331" y="1427687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865385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271259" y="104554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462331" y="1427687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89421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66539" y="75893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271259" y="104554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462331" y="1427687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2272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779931" y="445031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5066539" y="75893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271259" y="104554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5462331" y="1427687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299505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425083" y="15842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4779931" y="445031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066539" y="75893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5271259" y="104554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5462331" y="1427687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8264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29291" y="-7359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4425083" y="15842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4779931" y="445031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5066539" y="75893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5271259" y="104554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5462331" y="1427687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207865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660795" y="-21007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4029291" y="-7359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4425083" y="15842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4779931" y="445031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5066539" y="75893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5271259" y="104554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5462331" y="1427687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95581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60539" y="-27831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3660795" y="-21007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4029291" y="-7359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4425083" y="15842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4779931" y="445031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5066539" y="75893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5271259" y="104554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5462331" y="1427687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1" name="TextBox 10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917970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15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978395" y="-33290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3360539" y="-27831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3660795" y="-21007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4029291" y="-7359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4425083" y="15842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779931" y="445031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5066539" y="75893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5271259" y="104554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1" name="TextBox 10"/>
          <p:cNvSpPr txBox="1"/>
          <p:nvPr/>
        </p:nvSpPr>
        <p:spPr>
          <a:xfrm>
            <a:off x="5462331" y="1427687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08642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09899" y="-33290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978395" y="-33290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3360539" y="-27831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3660795" y="-21007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4029291" y="-7359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425083" y="15842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4779931" y="445031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5066539" y="75893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1" name="TextBox 10"/>
          <p:cNvSpPr txBox="1"/>
          <p:nvPr/>
        </p:nvSpPr>
        <p:spPr>
          <a:xfrm>
            <a:off x="5271259" y="104554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5462331" y="1427687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3" name="TextBox 12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30493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18827" y="-305609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609899" y="-33290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2978395" y="-33290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3360539" y="-27831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3660795" y="-21007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029291" y="-7359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4425083" y="15842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4779931" y="445031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1" name="TextBox 10"/>
          <p:cNvSpPr txBox="1"/>
          <p:nvPr/>
        </p:nvSpPr>
        <p:spPr>
          <a:xfrm>
            <a:off x="5066539" y="75893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5271259" y="104554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3" name="TextBox 12"/>
          <p:cNvSpPr txBox="1"/>
          <p:nvPr/>
        </p:nvSpPr>
        <p:spPr>
          <a:xfrm>
            <a:off x="5462331" y="1427687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4" name="TextBox 13"/>
          <p:cNvSpPr txBox="1"/>
          <p:nvPr/>
        </p:nvSpPr>
        <p:spPr>
          <a:xfrm>
            <a:off x="5557867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937661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55051" y="-27831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2418827" y="-305609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2609899" y="-33290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2978395" y="-33290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3360539" y="-27831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3660795" y="-21007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9" name="TextBox 8"/>
          <p:cNvSpPr txBox="1"/>
          <p:nvPr/>
        </p:nvSpPr>
        <p:spPr>
          <a:xfrm>
            <a:off x="4029291" y="-7359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4425083" y="14477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1" name="TextBox 10"/>
          <p:cNvSpPr txBox="1"/>
          <p:nvPr/>
        </p:nvSpPr>
        <p:spPr>
          <a:xfrm>
            <a:off x="4779931" y="43138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5093835" y="758935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3" name="TextBox 12"/>
          <p:cNvSpPr txBox="1"/>
          <p:nvPr/>
        </p:nvSpPr>
        <p:spPr>
          <a:xfrm>
            <a:off x="5298555" y="104554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4" name="TextBox 13"/>
          <p:cNvSpPr txBox="1"/>
          <p:nvPr/>
        </p:nvSpPr>
        <p:spPr>
          <a:xfrm>
            <a:off x="5475979" y="1400391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15" name="TextBox 14"/>
          <p:cNvSpPr txBox="1"/>
          <p:nvPr/>
        </p:nvSpPr>
        <p:spPr>
          <a:xfrm>
            <a:off x="5571515" y="1659703"/>
            <a:ext cx="340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 smtClean="0"/>
              <a:t>.</a:t>
            </a:r>
            <a:endParaRPr lang="en-GB" sz="4800" dirty="0"/>
          </a:p>
        </p:txBody>
      </p:sp>
      <p:sp>
        <p:nvSpPr>
          <p:cNvPr id="2" name="Arc 1"/>
          <p:cNvSpPr>
            <a:spLocks noChangeAspect="1"/>
          </p:cNvSpPr>
          <p:nvPr/>
        </p:nvSpPr>
        <p:spPr>
          <a:xfrm>
            <a:off x="68239" y="245608"/>
            <a:ext cx="5830788" cy="5830788"/>
          </a:xfrm>
          <a:prstGeom prst="arc">
            <a:avLst>
              <a:gd name="adj1" fmla="val 10780687"/>
              <a:gd name="adj2" fmla="val 0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>
            <a:spLocks noChangeAspect="1"/>
          </p:cNvSpPr>
          <p:nvPr/>
        </p:nvSpPr>
        <p:spPr>
          <a:xfrm>
            <a:off x="-922748" y="-210073"/>
            <a:ext cx="6821014" cy="6821014"/>
          </a:xfrm>
          <a:prstGeom prst="arc">
            <a:avLst>
              <a:gd name="adj1" fmla="val 21565923"/>
              <a:gd name="adj2" fmla="val 5454905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c 17"/>
          <p:cNvSpPr>
            <a:spLocks noChangeAspect="1"/>
          </p:cNvSpPr>
          <p:nvPr/>
        </p:nvSpPr>
        <p:spPr>
          <a:xfrm rot="10800000">
            <a:off x="62979" y="240348"/>
            <a:ext cx="5830788" cy="5830788"/>
          </a:xfrm>
          <a:prstGeom prst="arc">
            <a:avLst>
              <a:gd name="adj1" fmla="val 10780687"/>
              <a:gd name="adj2" fmla="val 0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8119241" y="6243145"/>
            <a:ext cx="898635" cy="380159"/>
          </a:xfrm>
          <a:prstGeom prst="ellipse">
            <a:avLst/>
          </a:prstGeom>
          <a:solidFill>
            <a:srgbClr val="FEFEB0"/>
          </a:solidFill>
          <a:ln>
            <a:solidFill>
              <a:srgbClr val="FEFE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81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 animBg="1"/>
      <p:bldP spid="18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rc 1"/>
          <p:cNvSpPr>
            <a:spLocks noChangeAspect="1"/>
          </p:cNvSpPr>
          <p:nvPr/>
        </p:nvSpPr>
        <p:spPr>
          <a:xfrm>
            <a:off x="68239" y="245608"/>
            <a:ext cx="5830788" cy="5830788"/>
          </a:xfrm>
          <a:prstGeom prst="arc">
            <a:avLst>
              <a:gd name="adj1" fmla="val 10780687"/>
              <a:gd name="adj2" fmla="val 0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>
            <a:spLocks noChangeAspect="1"/>
          </p:cNvSpPr>
          <p:nvPr/>
        </p:nvSpPr>
        <p:spPr>
          <a:xfrm>
            <a:off x="-922748" y="-210073"/>
            <a:ext cx="6821014" cy="6821014"/>
          </a:xfrm>
          <a:prstGeom prst="arc">
            <a:avLst>
              <a:gd name="adj1" fmla="val 21565923"/>
              <a:gd name="adj2" fmla="val 5454905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c 17"/>
          <p:cNvSpPr>
            <a:spLocks noChangeAspect="1"/>
          </p:cNvSpPr>
          <p:nvPr/>
        </p:nvSpPr>
        <p:spPr>
          <a:xfrm rot="10800000">
            <a:off x="62979" y="240348"/>
            <a:ext cx="5830788" cy="5830788"/>
          </a:xfrm>
          <a:prstGeom prst="arc">
            <a:avLst>
              <a:gd name="adj1" fmla="val 10780687"/>
              <a:gd name="adj2" fmla="val 0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5758" y="2758964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Comic Sans MS" panose="030F0702030302020204" pitchFamily="66" charset="0"/>
              </a:rPr>
              <a:t>A</a:t>
            </a:r>
            <a:endParaRPr lang="en-GB" sz="2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349899" y="5601605"/>
                <a:ext cx="49827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9899" y="5601605"/>
                <a:ext cx="498277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519982" y="2775555"/>
                <a:ext cx="4862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9982" y="2775555"/>
                <a:ext cx="486287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350513" y="2772907"/>
                <a:ext cx="4823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𝑋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0513" y="2772907"/>
                <a:ext cx="48231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350513" y="229842"/>
                <a:ext cx="4739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dirty="0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0513" y="229842"/>
                <a:ext cx="47391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077603" y="4966138"/>
                <a:ext cx="250158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/>
                        </a:rPr>
                        <m:t>𝐴𝑋</m:t>
                      </m:r>
                      <m:r>
                        <a:rPr lang="en-GB" sz="2400" b="0" i="1" smtClean="0">
                          <a:latin typeface="Cambria Math"/>
                        </a:rPr>
                        <m:t>.</m:t>
                      </m:r>
                      <m:r>
                        <a:rPr lang="en-GB" sz="2400" b="0" i="1" smtClean="0">
                          <a:latin typeface="Cambria Math"/>
                        </a:rPr>
                        <m:t>𝐵𝑋</m:t>
                      </m:r>
                      <m:r>
                        <a:rPr lang="en-GB" sz="2400" b="0" i="1" smtClean="0">
                          <a:latin typeface="Cambria Math"/>
                        </a:rPr>
                        <m:t>=</m:t>
                      </m:r>
                      <m:r>
                        <a:rPr lang="en-GB" sz="2400" b="0" i="1" smtClean="0">
                          <a:latin typeface="Cambria Math"/>
                        </a:rPr>
                        <m:t>𝐶𝑋</m:t>
                      </m:r>
                      <m:r>
                        <a:rPr lang="en-GB" sz="2400" b="0" i="1" smtClean="0">
                          <a:latin typeface="Cambria Math"/>
                        </a:rPr>
                        <m:t>.</m:t>
                      </m:r>
                      <m:r>
                        <a:rPr lang="en-GB" sz="2400" b="0" i="1" smtClean="0">
                          <a:latin typeface="Cambria Math"/>
                        </a:rPr>
                        <m:t>𝐷𝑋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603" y="4966138"/>
                <a:ext cx="2501582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8298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  <p:bldP spid="21" grpId="0"/>
      <p:bldP spid="22" grpId="0"/>
      <p:bldP spid="23" grpId="0"/>
      <p:bldP spid="19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2483833" y="345968"/>
            <a:ext cx="2796597" cy="27965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Arc 2"/>
          <p:cNvSpPr>
            <a:spLocks noChangeAspect="1"/>
          </p:cNvSpPr>
          <p:nvPr/>
        </p:nvSpPr>
        <p:spPr>
          <a:xfrm>
            <a:off x="-887164" y="-204776"/>
            <a:ext cx="6741994" cy="6741994"/>
          </a:xfrm>
          <a:prstGeom prst="arc">
            <a:avLst>
              <a:gd name="adj1" fmla="val 21578423"/>
              <a:gd name="adj2" fmla="val 5414090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c 6"/>
          <p:cNvSpPr/>
          <p:nvPr/>
        </p:nvSpPr>
        <p:spPr>
          <a:xfrm>
            <a:off x="57150" y="307868"/>
            <a:ext cx="5797680" cy="5797680"/>
          </a:xfrm>
          <a:prstGeom prst="arc">
            <a:avLst>
              <a:gd name="adj1" fmla="val 10866011"/>
              <a:gd name="adj2" fmla="val 0"/>
            </a:avLst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483833" y="326918"/>
            <a:ext cx="0" cy="281564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V="1">
            <a:off x="3891657" y="1739348"/>
            <a:ext cx="0" cy="281564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284183" y="345968"/>
            <a:ext cx="0" cy="281564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V="1">
            <a:off x="3891657" y="-1061002"/>
            <a:ext cx="0" cy="281564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2762250" y="2781300"/>
            <a:ext cx="2603288" cy="940832"/>
            <a:chOff x="2762250" y="2781300"/>
            <a:chExt cx="2603288" cy="940832"/>
          </a:xfrm>
        </p:grpSpPr>
        <p:sp>
          <p:nvSpPr>
            <p:cNvPr id="8" name="TextBox 7"/>
            <p:cNvSpPr txBox="1"/>
            <p:nvPr/>
          </p:nvSpPr>
          <p:spPr>
            <a:xfrm>
              <a:off x="2762250" y="2781300"/>
              <a:ext cx="39626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dirty="0" smtClean="0"/>
                <a:t>x</a:t>
              </a:r>
              <a:endParaRPr lang="en-GB" sz="3600" dirty="0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794000" y="3352800"/>
              <a:ext cx="25715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Mid-point of diameter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848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" grpId="0" animBg="1"/>
      <p:bldP spid="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712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5" name="Straight Connector 24"/>
          <p:cNvCxnSpPr/>
          <p:nvPr/>
        </p:nvCxnSpPr>
        <p:spPr>
          <a:xfrm flipH="1">
            <a:off x="141927" y="3161615"/>
            <a:ext cx="10058977" cy="0"/>
          </a:xfrm>
          <a:prstGeom prst="line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626833" y="345968"/>
            <a:ext cx="2796597" cy="27965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3626833" y="326918"/>
            <a:ext cx="2815647" cy="2834697"/>
            <a:chOff x="2483833" y="326918"/>
            <a:chExt cx="2815647" cy="2834697"/>
          </a:xfrm>
        </p:grpSpPr>
        <p:cxnSp>
          <p:nvCxnSpPr>
            <p:cNvPr id="10" name="Straight Connector 9"/>
            <p:cNvCxnSpPr/>
            <p:nvPr/>
          </p:nvCxnSpPr>
          <p:spPr>
            <a:xfrm flipV="1">
              <a:off x="2483833" y="326918"/>
              <a:ext cx="0" cy="2815647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 flipV="1">
              <a:off x="3891657" y="1739348"/>
              <a:ext cx="0" cy="2815647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5284183" y="345968"/>
              <a:ext cx="0" cy="2815647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V="1">
              <a:off x="3891657" y="-1061002"/>
              <a:ext cx="0" cy="2815647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4618801" y="5067300"/>
            <a:ext cx="3962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a square with area equal to the total area of the two quadrilaterals.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626833" y="338793"/>
            <a:ext cx="2796597" cy="281564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619658" y="3146318"/>
            <a:ext cx="2796597" cy="2815647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809783" y="3147171"/>
            <a:ext cx="2806124" cy="2795745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09785" y="346822"/>
            <a:ext cx="2817048" cy="279809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244328" y="1728804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4328" y="1728804"/>
                <a:ext cx="36580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857353" y="3151829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353" y="3151829"/>
                <a:ext cx="365805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956659" y="1352499"/>
                <a:ext cx="517385" cy="4019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6659" y="1352499"/>
                <a:ext cx="517385" cy="40197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/>
          <p:cNvSpPr>
            <a:spLocks noChangeAspect="1"/>
          </p:cNvSpPr>
          <p:nvPr/>
        </p:nvSpPr>
        <p:spPr>
          <a:xfrm rot="2700000">
            <a:off x="1629160" y="1159439"/>
            <a:ext cx="3972038" cy="39619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94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3" grpId="0"/>
      <p:bldP spid="24" grpId="0"/>
      <p:bldP spid="2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815152" y="3420566"/>
            <a:ext cx="5718412" cy="13648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00796" y="3420566"/>
            <a:ext cx="92804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828844" y="419100"/>
            <a:ext cx="0" cy="6159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38692" y="3450566"/>
                <a:ext cx="36580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8692" y="3450566"/>
                <a:ext cx="365805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08553" y="3462704"/>
                <a:ext cx="67037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6.25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553" y="3462704"/>
                <a:ext cx="67037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Oval 11"/>
          <p:cNvSpPr/>
          <p:nvPr/>
        </p:nvSpPr>
        <p:spPr>
          <a:xfrm>
            <a:off x="900796" y="109172"/>
            <a:ext cx="6632768" cy="66327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4019550" y="3060700"/>
            <a:ext cx="396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x</a:t>
            </a:r>
            <a:endParaRPr lang="en-GB" sz="36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1828844" y="1143000"/>
            <a:ext cx="0" cy="227756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828844" y="3429000"/>
            <a:ext cx="0" cy="227756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828844" y="2047170"/>
                <a:ext cx="5421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2</m:t>
                      </m:r>
                      <m:r>
                        <a:rPr lang="en-GB" b="0" i="1" smtClean="0">
                          <a:latin typeface="Cambria Math"/>
                        </a:rPr>
                        <m:t>.5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44" y="2047170"/>
                <a:ext cx="54213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828844" y="4371270"/>
                <a:ext cx="5421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2</m:t>
                      </m:r>
                      <m:r>
                        <a:rPr lang="en-GB" b="0" i="1" smtClean="0">
                          <a:latin typeface="Cambria Math"/>
                        </a:rPr>
                        <m:t>.5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44" y="4371270"/>
                <a:ext cx="54213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2159000" y="1772335"/>
                <a:ext cx="5232400" cy="8695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1"/>
                <a:r>
                  <a:rPr lang="en-GB" sz="2400" dirty="0" smtClean="0">
                    <a:latin typeface="Comic Sans MS" panose="030F0702030302020204" pitchFamily="66" charset="0"/>
                  </a:rPr>
                  <a:t>How would you determine the value of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/>
                          </a:rPr>
                          <m:t>6.25</m:t>
                        </m:r>
                      </m:e>
                    </m:rad>
                  </m:oMath>
                </a14:m>
                <a:r>
                  <a:rPr lang="en-GB" sz="2400" dirty="0" smtClean="0">
                    <a:latin typeface="Comic Sans MS" panose="030F0702030302020204" pitchFamily="66" charset="0"/>
                  </a:rPr>
                  <a:t> by </a:t>
                </a:r>
                <a:r>
                  <a:rPr lang="en-GB" sz="2400" dirty="0">
                    <a:latin typeface="Comic Sans MS" panose="030F0702030302020204" pitchFamily="66" charset="0"/>
                  </a:rPr>
                  <a:t>construction?</a:t>
                </a: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000" y="1772335"/>
                <a:ext cx="5232400" cy="869533"/>
              </a:xfrm>
              <a:prstGeom prst="rect">
                <a:avLst/>
              </a:prstGeom>
              <a:blipFill rotWithShape="1">
                <a:blip r:embed="rId6"/>
                <a:stretch>
                  <a:fillRect t="-5634" b="-16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165553" y="4262804"/>
                <a:ext cx="2297424" cy="9559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b="0" dirty="0" smtClean="0"/>
                  <a:t>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1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b="0" i="1" smtClean="0">
                        <a:latin typeface="Cambria Math"/>
                      </a:rPr>
                      <m:t>6.25=2.5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×2.5</m:t>
                    </m:r>
                  </m:oMath>
                </a14:m>
                <a:endParaRPr lang="en-GB" b="0" dirty="0" smtClean="0">
                  <a:ea typeface="Cambria Math"/>
                </a:endParaRPr>
              </a:p>
              <a:p>
                <a:r>
                  <a:rPr lang="en-GB" b="0" dirty="0" smtClean="0"/>
                  <a:t>        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6.25=</m:t>
                    </m:r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/>
                          </a:rPr>
                          <m:t>2.5</m:t>
                        </m:r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GB" dirty="0" smtClean="0"/>
              </a:p>
              <a:p>
                <a:r>
                  <a:rPr lang="en-GB" dirty="0" smtClean="0"/>
                  <a:t>    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/>
                          </a:rPr>
                          <m:t>6.25</m:t>
                        </m:r>
                      </m:e>
                    </m:rad>
                    <m:r>
                      <a:rPr lang="en-GB" b="0" i="1" smtClean="0">
                        <a:latin typeface="Cambria Math"/>
                      </a:rPr>
                      <m:t>=2.5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5553" y="4262804"/>
                <a:ext cx="2297424" cy="95596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576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17" grpId="0"/>
      <p:bldP spid="25" grpId="0"/>
      <p:bldP spid="26" grpId="0"/>
      <p:bldP spid="28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16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589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726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023586" y="4012442"/>
            <a:ext cx="181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Rectangle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87932" y="1558120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Square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3899" y="682388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35001" y="3994198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2" name="Arc 1"/>
          <p:cNvSpPr/>
          <p:nvPr/>
        </p:nvSpPr>
        <p:spPr>
          <a:xfrm>
            <a:off x="5617029" y="1819729"/>
            <a:ext cx="653142" cy="733465"/>
          </a:xfrm>
          <a:prstGeom prst="arc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030681" y="3325091"/>
            <a:ext cx="296883" cy="66910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5165" y="5628597"/>
            <a:ext cx="8702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the square with area equal to the rectangle below using only a pencil, compass and straight edge.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94128" y="4729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SIC_46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20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224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3899" y="682388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35001" y="3994198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587932" y="1284995"/>
            <a:ext cx="1682239" cy="995074"/>
            <a:chOff x="4587932" y="1284995"/>
            <a:chExt cx="1682239" cy="995074"/>
          </a:xfrm>
        </p:grpSpPr>
        <p:sp>
          <p:nvSpPr>
            <p:cNvPr id="4" name="TextBox 3"/>
            <p:cNvSpPr txBox="1"/>
            <p:nvPr/>
          </p:nvSpPr>
          <p:spPr>
            <a:xfrm>
              <a:off x="4587932" y="1284995"/>
              <a:ext cx="13596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anose="030F0702030302020204" pitchFamily="66" charset="0"/>
                </a:rPr>
                <a:t>Square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  <p:sp>
          <p:nvSpPr>
            <p:cNvPr id="7" name="Arc 6"/>
            <p:cNvSpPr/>
            <p:nvPr/>
          </p:nvSpPr>
          <p:spPr>
            <a:xfrm>
              <a:off x="5617029" y="1546604"/>
              <a:ext cx="653142" cy="733465"/>
            </a:xfrm>
            <a:prstGeom prst="arc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023586" y="3455716"/>
            <a:ext cx="1819729" cy="1210571"/>
            <a:chOff x="1023586" y="3325091"/>
            <a:chExt cx="1819729" cy="1210571"/>
          </a:xfrm>
        </p:grpSpPr>
        <p:sp>
          <p:nvSpPr>
            <p:cNvPr id="3" name="TextBox 2"/>
            <p:cNvSpPr txBox="1"/>
            <p:nvPr/>
          </p:nvSpPr>
          <p:spPr>
            <a:xfrm>
              <a:off x="1023586" y="4012442"/>
              <a:ext cx="181972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anose="030F0702030302020204" pitchFamily="66" charset="0"/>
                </a:rPr>
                <a:t>Rectangle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V="1">
              <a:off x="2030681" y="3325091"/>
              <a:ext cx="296883" cy="66910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155165" y="5628597"/>
            <a:ext cx="8702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the square with area equal to the rectangle below using only a pencil, compass and straight edge.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94128" y="4729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SIC_46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93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73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3899" y="682388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5001" y="3994198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87932" y="928745"/>
            <a:ext cx="1682239" cy="995074"/>
            <a:chOff x="4587932" y="1284995"/>
            <a:chExt cx="1682239" cy="995074"/>
          </a:xfrm>
        </p:grpSpPr>
        <p:sp>
          <p:nvSpPr>
            <p:cNvPr id="6" name="TextBox 5"/>
            <p:cNvSpPr txBox="1"/>
            <p:nvPr/>
          </p:nvSpPr>
          <p:spPr>
            <a:xfrm>
              <a:off x="4587932" y="1284995"/>
              <a:ext cx="13596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anose="030F0702030302020204" pitchFamily="66" charset="0"/>
                </a:rPr>
                <a:t>Square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  <p:sp>
          <p:nvSpPr>
            <p:cNvPr id="7" name="Arc 6"/>
            <p:cNvSpPr/>
            <p:nvPr/>
          </p:nvSpPr>
          <p:spPr>
            <a:xfrm>
              <a:off x="5617029" y="1546604"/>
              <a:ext cx="653142" cy="733465"/>
            </a:xfrm>
            <a:prstGeom prst="arc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023586" y="3645716"/>
            <a:ext cx="1819729" cy="1210571"/>
            <a:chOff x="1023586" y="3325091"/>
            <a:chExt cx="1819729" cy="1210571"/>
          </a:xfrm>
        </p:grpSpPr>
        <p:sp>
          <p:nvSpPr>
            <p:cNvPr id="9" name="TextBox 8"/>
            <p:cNvSpPr txBox="1"/>
            <p:nvPr/>
          </p:nvSpPr>
          <p:spPr>
            <a:xfrm>
              <a:off x="1023586" y="4012442"/>
              <a:ext cx="181972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latin typeface="Comic Sans MS" panose="030F0702030302020204" pitchFamily="66" charset="0"/>
                </a:rPr>
                <a:t>Rectangle</a:t>
              </a:r>
              <a:endParaRPr lang="en-GB" sz="28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V="1">
              <a:off x="2030681" y="3325091"/>
              <a:ext cx="296883" cy="669107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155165" y="5628597"/>
            <a:ext cx="8702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the square with area equal to the rectangle below using only a pencil, compass and straight edge.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194128" y="4729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SIC_46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29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846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3899" y="682388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5001" y="3994198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78557" y="2068745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Square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47961" y="3204942"/>
            <a:ext cx="181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Rectangle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5165" y="5628597"/>
            <a:ext cx="8702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the square with area equal to the rectangle below using only a pencil, compass and straight edge.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SIC_46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71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3899" y="682388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5001" y="4635448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59807" y="1831245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Square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47961" y="3383067"/>
            <a:ext cx="181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Rectangle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165" y="5628597"/>
            <a:ext cx="8702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the square with area equal to the rectangle below using only a pencil, compass and straight edge.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SIC_46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75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869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1499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3899" y="682388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35001" y="4635448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98557" y="1795620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Square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2336" y="3573067"/>
            <a:ext cx="181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Rectangle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165" y="5628597"/>
            <a:ext cx="8702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the square with area equal to the rectangle below using only a pencil, compass and straight edge.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SIC_46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065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252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3899" y="682388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20001" y="4426275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9807" y="1629370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Square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6711" y="3822442"/>
            <a:ext cx="181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Rectangle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165" y="5628597"/>
            <a:ext cx="8702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the square with area equal to the rectangle below using only a pencil, compass and straight edge.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SIC_46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644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930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3899" y="682388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20001" y="4358035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4807" y="1629370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Square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1086" y="3917442"/>
            <a:ext cx="181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Rectangle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165" y="5628597"/>
            <a:ext cx="8702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the square with area equal to the rectangle below using only a pencil, compass and straight edge.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SIC_46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586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167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3899" y="682388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20001" y="4480867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72791" y="1629370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Square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07310" y="4094866"/>
            <a:ext cx="181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Rectangle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165" y="5819669"/>
            <a:ext cx="8702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the square with area equal to the rectangle below using only a pencil, compass and straight edge.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SIC_46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0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301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3899" y="682388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20001" y="4549107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45239" y="1520186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Square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1774" y="4244994"/>
            <a:ext cx="181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Rectangle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165" y="5983445"/>
            <a:ext cx="87022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the square with area equal to the rectangle below using only a pencil, compass and straight edge.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SIC_46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969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630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097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3899" y="682388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20001" y="4494515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35799" y="1520186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Square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8814" y="4517954"/>
            <a:ext cx="181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Rectangle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5709" y="5628597"/>
            <a:ext cx="6122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the square with area equal to the rectangle below using only a pencil, compass and straight edge.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4128" y="4729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SIC_46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4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429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77971" y="723331"/>
            <a:ext cx="2265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Squaring the Rectangle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2967" y="1520186"/>
            <a:ext cx="1359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Square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9630" y="4517954"/>
            <a:ext cx="18197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Rectangle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20001" y="4494515"/>
            <a:ext cx="47223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Convince yourself that the two quadrilaterals have the same area.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25709" y="5628597"/>
            <a:ext cx="6122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Comic Sans MS" panose="030F0702030302020204" pitchFamily="66" charset="0"/>
              </a:rPr>
              <a:t>Construct the square with area equal to the rectangle below using only a pencil, compass and straight edge.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94128" y="47298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SIC_46</a:t>
            </a:r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55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777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89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88" y="234696"/>
            <a:ext cx="9180576" cy="6388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174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6302</TotalTime>
  <Words>747</Words>
  <Application>Microsoft Office PowerPoint</Application>
  <PresentationFormat>On-screen Show (4:3)</PresentationFormat>
  <Paragraphs>220</Paragraphs>
  <Slides>73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4" baseType="lpstr">
      <vt:lpstr>Office Theme</vt:lpstr>
      <vt:lpstr>Squaring the Rectangle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Square in Triangle</dc:title>
  <dc:creator>John Burke</dc:creator>
  <cp:lastModifiedBy>John</cp:lastModifiedBy>
  <cp:revision>49</cp:revision>
  <cp:lastPrinted>2016-07-23T16:32:31Z</cp:lastPrinted>
  <dcterms:created xsi:type="dcterms:W3CDTF">2015-03-06T09:06:41Z</dcterms:created>
  <dcterms:modified xsi:type="dcterms:W3CDTF">2016-09-18T21:25:08Z</dcterms:modified>
</cp:coreProperties>
</file>